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Lst>
  <p:notesMasterIdLst>
    <p:notesMasterId r:id="rId61"/>
  </p:notesMasterIdLst>
  <p:sldIdLst>
    <p:sldId id="300" r:id="rId7"/>
    <p:sldId id="323" r:id="rId8"/>
    <p:sldId id="302" r:id="rId9"/>
    <p:sldId id="259" r:id="rId10"/>
    <p:sldId id="324" r:id="rId11"/>
    <p:sldId id="397" r:id="rId12"/>
    <p:sldId id="388" r:id="rId13"/>
    <p:sldId id="396" r:id="rId14"/>
    <p:sldId id="398" r:id="rId15"/>
    <p:sldId id="399" r:id="rId16"/>
    <p:sldId id="400" r:id="rId17"/>
    <p:sldId id="402" r:id="rId18"/>
    <p:sldId id="403" r:id="rId19"/>
    <p:sldId id="404" r:id="rId20"/>
    <p:sldId id="405" r:id="rId21"/>
    <p:sldId id="406" r:id="rId22"/>
    <p:sldId id="407" r:id="rId23"/>
    <p:sldId id="440" r:id="rId24"/>
    <p:sldId id="441" r:id="rId25"/>
    <p:sldId id="321" r:id="rId26"/>
    <p:sldId id="374" r:id="rId27"/>
    <p:sldId id="316" r:id="rId28"/>
    <p:sldId id="408" r:id="rId29"/>
    <p:sldId id="410" r:id="rId30"/>
    <p:sldId id="409" r:id="rId31"/>
    <p:sldId id="411" r:id="rId32"/>
    <p:sldId id="415" r:id="rId33"/>
    <p:sldId id="412" r:id="rId34"/>
    <p:sldId id="413" r:id="rId35"/>
    <p:sldId id="414" r:id="rId36"/>
    <p:sldId id="429" r:id="rId37"/>
    <p:sldId id="431" r:id="rId38"/>
    <p:sldId id="438" r:id="rId39"/>
    <p:sldId id="432" r:id="rId40"/>
    <p:sldId id="416" r:id="rId41"/>
    <p:sldId id="417" r:id="rId42"/>
    <p:sldId id="418" r:id="rId43"/>
    <p:sldId id="419" r:id="rId44"/>
    <p:sldId id="420" r:id="rId45"/>
    <p:sldId id="439" r:id="rId46"/>
    <p:sldId id="433" r:id="rId47"/>
    <p:sldId id="434" r:id="rId48"/>
    <p:sldId id="435" r:id="rId49"/>
    <p:sldId id="436" r:id="rId50"/>
    <p:sldId id="437" r:id="rId51"/>
    <p:sldId id="421" r:id="rId52"/>
    <p:sldId id="422" r:id="rId53"/>
    <p:sldId id="423" r:id="rId54"/>
    <p:sldId id="424" r:id="rId55"/>
    <p:sldId id="425" r:id="rId56"/>
    <p:sldId id="426" r:id="rId57"/>
    <p:sldId id="427" r:id="rId58"/>
    <p:sldId id="384" r:id="rId59"/>
    <p:sldId id="31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6" autoAdjust="0"/>
    <p:restoredTop sz="77833" autoAdjust="0"/>
  </p:normalViewPr>
  <p:slideViewPr>
    <p:cSldViewPr snapToGrid="0">
      <p:cViewPr varScale="1">
        <p:scale>
          <a:sx n="93" d="100"/>
          <a:sy n="93" d="100"/>
        </p:scale>
        <p:origin x="114" y="222"/>
      </p:cViewPr>
      <p:guideLst/>
    </p:cSldViewPr>
  </p:slideViewPr>
  <p:outlineViewPr>
    <p:cViewPr>
      <p:scale>
        <a:sx n="33" d="100"/>
        <a:sy n="33" d="100"/>
      </p:scale>
      <p:origin x="0" y="0"/>
    </p:cViewPr>
  </p:outlineViewPr>
  <p:notesTextViewPr>
    <p:cViewPr>
      <p:scale>
        <a:sx n="85" d="100"/>
        <a:sy n="85" d="100"/>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2022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4292E"/>
                </a:solidFill>
                <a:effectLst/>
                <a:latin typeface="-apple-system"/>
              </a:rPr>
              <a:t>Without getting into the details (the following sections will address the particular details), diagram your initial vision for handling the top-level requirements for:</a:t>
            </a:r>
          </a:p>
          <a:p>
            <a:pPr marL="742950" lvl="1" indent="-285750" algn="l">
              <a:buFont typeface="Arial" panose="020B0604020202020204" pitchFamily="34" charset="0"/>
              <a:buChar char="•"/>
            </a:pPr>
            <a:r>
              <a:rPr lang="en-US" b="0" i="0" dirty="0">
                <a:solidFill>
                  <a:srgbClr val="24292E"/>
                </a:solidFill>
                <a:effectLst/>
                <a:latin typeface="-apple-system"/>
              </a:rPr>
              <a:t>Data ingestion and integration</a:t>
            </a:r>
          </a:p>
          <a:p>
            <a:pPr marL="742950" lvl="1" indent="-285750" algn="l">
              <a:buFont typeface="Arial" panose="020B0604020202020204" pitchFamily="34" charset="0"/>
              <a:buChar char="•"/>
            </a:pPr>
            <a:r>
              <a:rPr lang="en-US" b="0" i="0" dirty="0">
                <a:solidFill>
                  <a:srgbClr val="24292E"/>
                </a:solidFill>
                <a:effectLst/>
                <a:latin typeface="-apple-system"/>
              </a:rPr>
              <a:t>Data transformation and processing</a:t>
            </a:r>
          </a:p>
          <a:p>
            <a:pPr marL="742950" lvl="1" indent="-285750" algn="l">
              <a:buFont typeface="Arial" panose="020B0604020202020204" pitchFamily="34" charset="0"/>
              <a:buChar char="•"/>
            </a:pPr>
            <a:r>
              <a:rPr lang="en-US" b="0" i="0" dirty="0">
                <a:solidFill>
                  <a:srgbClr val="24292E"/>
                </a:solidFill>
                <a:effectLst/>
                <a:latin typeface="-apple-system"/>
              </a:rPr>
              <a:t>Data analytics</a:t>
            </a:r>
          </a:p>
          <a:p>
            <a:pPr marL="742950" lvl="1" indent="-285750" algn="l">
              <a:buFont typeface="Arial" panose="020B0604020202020204" pitchFamily="34" charset="0"/>
              <a:buChar char="•"/>
            </a:pPr>
            <a:r>
              <a:rPr lang="en-US" b="0" i="0" dirty="0">
                <a:solidFill>
                  <a:srgbClr val="24292E"/>
                </a:solidFill>
                <a:effectLst/>
                <a:latin typeface="-apple-system"/>
              </a:rPr>
              <a:t>Personalized marketing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D4D4D4"/>
                </a:solidFill>
                <a:effectLst/>
                <a:latin typeface="Calibri" panose="020F0502020204030204" pitchFamily="34" charset="0"/>
                <a:cs typeface="Calibri" panose="020F0502020204030204" pitchFamily="34" charset="0"/>
              </a:rPr>
              <a:t>1. Which Azure services can you use to ingest data from sources such as IoT devices and social networking feeds?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March 2022</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r>
              <a:rPr lang="en-US" dirty="0"/>
              <a:t>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3. What data integration options would Contoso benefit from?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4. Which Azure integration services would you recommend be used by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approach the need for additional analysis of data originating from SAP and non-SAP data sources?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Which Azure services would you use to implement the corresponding functionality?</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05591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1. How would you analyze the data to facilitate identifying relevant information?</a:t>
            </a:r>
          </a:p>
          <a:p>
            <a:r>
              <a:rPr lang="en-US" b="0" dirty="0">
                <a:solidFill>
                  <a:srgbClr val="D4D4D4"/>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What Azure services would allow Contoso to further enrich the data by leveraging technologies such as artificial intelligence?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improve personalized marketing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2. Which Azure services would allow you to enhance personalized marketing experience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744195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3/9/2022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273837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4087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0672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7161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43372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028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79939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585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4504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0667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00578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8091385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19561525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6520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53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9460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697296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55695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28600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plus extend and innovate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 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the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descr="This Diagram shows how Microsoft's Intelligent Edge can be utilized with SAP on Azure.">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5140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93342"/>
            <a:ext cx="10229103" cy="58138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19259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5035225"/>
          </a:xfrm>
          <a:prstGeom prst="rect">
            <a:avLst/>
          </a:prstGeom>
          <a:noFill/>
        </p:spPr>
        <p:txBody>
          <a:bodyPr wrap="square" lIns="182880" tIns="146304" rIns="182880" bIns="146304" rtlCol="0">
            <a:spAutoFit/>
          </a:bodyPr>
          <a:lstStyle/>
          <a:p>
            <a:r>
              <a:rPr lang="en-US" sz="2800" dirty="0">
                <a:cs typeface="Segoe UI Semibold" panose="020B0702040204020203" pitchFamily="34" charset="0"/>
              </a:rPr>
              <a:t>In this workshop, you will learn how to architect a highly available deployment of SAP on Azure. Throughout the whiteboard design session, you will look at the planning process for SAP on Azure migration and deployment, and how to integrate data and AI solutions to present data and identify trends that can be presented to executives from the SAP HANA database.</a:t>
            </a:r>
          </a:p>
          <a:p>
            <a:endParaRPr lang="en-US" sz="2800" dirty="0">
              <a:cs typeface="Segoe UI Semibold" panose="020B0702040204020203" pitchFamily="34" charset="0"/>
            </a:endParaRPr>
          </a:p>
          <a:p>
            <a:r>
              <a:rPr lang="en-US" sz="2800" dirty="0">
                <a:cs typeface="Segoe UI Semibold" panose="020B0702040204020203" pitchFamily="34" charset="0"/>
              </a:rPr>
              <a:t>This workshop will help improve your ability to design and discuss the use of SAP data for collecting and transforming retail data from customers and inventory to predict trends and provide recommendations to customers.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832092"/>
          </a:xfrm>
        </p:spPr>
        <p:txBody>
          <a:bodyPr/>
          <a:lstStyle/>
          <a:p>
            <a:r>
              <a:rPr lang="en-US" sz="2000" dirty="0">
                <a:latin typeface="+mn-lt"/>
              </a:rPr>
              <a:t>The proposed solutions take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2000" dirty="0">
                <a:latin typeface="+mn-lt"/>
              </a:rPr>
              <a:t>Support for in-region and cross-region redundancy, providing high availability and disaster recovery capabilities.</a:t>
            </a:r>
          </a:p>
          <a:p>
            <a:pPr marL="342900" indent="-342900">
              <a:buFont typeface="Arial" panose="020B0604020202020204" pitchFamily="34" charset="0"/>
              <a:buChar char="•"/>
            </a:pPr>
            <a:r>
              <a:rPr lang="en-US" sz="2000" dirty="0">
                <a:latin typeface="+mn-lt"/>
              </a:rPr>
              <a:t>A development and test environment, where costs can be minimized through optimal resource sizing and snoozing.</a:t>
            </a:r>
          </a:p>
          <a:p>
            <a:pPr marL="342900" indent="-342900">
              <a:buFont typeface="Arial" panose="020B0604020202020204" pitchFamily="34" charset="0"/>
              <a:buChar char="•"/>
            </a:pPr>
            <a:r>
              <a:rPr lang="en-US" sz="20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20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2000" dirty="0">
                <a:latin typeface="+mn-lt"/>
              </a:rPr>
              <a:t>Integration with Azure Machine Learning and Azure Cognitive Services.</a:t>
            </a:r>
          </a:p>
          <a:p>
            <a:pPr marL="342900" indent="-342900">
              <a:buFont typeface="Arial" panose="020B0604020202020204" pitchFamily="34" charset="0"/>
              <a:buChar char="•"/>
            </a:pPr>
            <a:r>
              <a:rPr lang="en-US" sz="20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70318"/>
          </a:xfrm>
        </p:spPr>
        <p:txBody>
          <a:bodyPr/>
          <a:lstStyle/>
          <a:p>
            <a:r>
              <a:rPr lang="en-US" sz="2000" dirty="0">
                <a:latin typeface="+mn-lt"/>
              </a:rPr>
              <a:t>Which Azure services can you use to ingest data from sources such as IoT devices and social networking feeds?</a:t>
            </a:r>
          </a:p>
          <a:p>
            <a:endParaRPr lang="en-US" sz="2000" dirty="0">
              <a:latin typeface="+mn-lt"/>
            </a:endParaRPr>
          </a:p>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770537"/>
          </a:xfrm>
        </p:spPr>
        <p:txBody>
          <a:bodyPr/>
          <a:lstStyle/>
          <a:p>
            <a:r>
              <a:rPr lang="en-US" sz="2000" dirty="0">
                <a:latin typeface="+mn-lt"/>
              </a:rPr>
              <a:t>Of the options you identified in the previous step, which ones would you recommend to Contoso? </a:t>
            </a:r>
          </a:p>
          <a:p>
            <a:endParaRPr lang="en-US" sz="2000" dirty="0">
              <a:latin typeface="+mn-lt"/>
            </a:endParaRPr>
          </a:p>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20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2000" dirty="0">
                <a:latin typeface="+mn-lt"/>
              </a:rPr>
              <a:t>Azure Storage provides flexible, scalable, secure, and inexpensive data stores. The solution can use Azure Blob Storage or Azure Data Lake to store massive amounts of unstructured data.</a:t>
            </a:r>
          </a:p>
          <a:p>
            <a:pPr marL="342900" indent="-342900">
              <a:buFont typeface="Arial" panose="020B0604020202020204" pitchFamily="34" charset="0"/>
              <a:buChar char="•"/>
            </a:pPr>
            <a:r>
              <a:rPr lang="en-US" sz="20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20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523768"/>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42727"/>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85871"/>
          </a:xfrm>
        </p:spPr>
        <p:txBody>
          <a:bodyPr/>
          <a:lstStyle/>
          <a:p>
            <a:r>
              <a:rPr lang="en-US" sz="2000" dirty="0">
                <a:latin typeface="+mn-lt"/>
              </a:rPr>
              <a:t>What data integration options would Contoso benefit from?</a:t>
            </a:r>
          </a:p>
          <a:p>
            <a:endParaRPr lang="en-US" sz="2000" dirty="0">
              <a:latin typeface="+mn-lt"/>
            </a:endParaRPr>
          </a:p>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109608"/>
            <a:ext cx="11653523" cy="1631216"/>
          </a:xfrm>
        </p:spPr>
        <p:txBody>
          <a:bodyPr/>
          <a:lstStyle/>
          <a:p>
            <a:r>
              <a:rPr lang="en-US" sz="2000" dirty="0">
                <a:latin typeface="+mn-lt"/>
              </a:rPr>
              <a:t>Which Azure integration services would you recommend be used by Contoso?</a:t>
            </a:r>
          </a:p>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21183"/>
          </a:xfrm>
        </p:spPr>
        <p:txBody>
          <a:bodyPr/>
          <a:lstStyle/>
          <a:p>
            <a:r>
              <a:rPr lang="en-US" sz="2400" dirty="0">
                <a:latin typeface="+mn-lt"/>
              </a:rPr>
              <a:t>How would you approach the need for additional analysis of data originating from SAPand non-SAP data sources?</a:t>
            </a:r>
          </a:p>
          <a:p>
            <a:endParaRPr lang="en-US" sz="2400" dirty="0">
              <a:latin typeface="+mn-lt"/>
            </a:endParaRPr>
          </a:p>
          <a:p>
            <a:r>
              <a:rPr lang="en-US" sz="24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AB4-F0A3-483D-B34B-F9E6BB412C12}"/>
              </a:ext>
            </a:extLst>
          </p:cNvPr>
          <p:cNvSpPr>
            <a:spLocks noGrp="1"/>
          </p:cNvSpPr>
          <p:nvPr>
            <p:ph type="title"/>
          </p:nvPr>
        </p:nvSpPr>
        <p:spPr/>
        <p:txBody>
          <a:bodyPr/>
          <a:lstStyle/>
          <a:p>
            <a:r>
              <a:rPr lang="en-US" dirty="0"/>
              <a:t>Azure Services for Transformation and Processing</a:t>
            </a:r>
          </a:p>
        </p:txBody>
      </p:sp>
      <p:sp>
        <p:nvSpPr>
          <p:cNvPr id="3" name="Text Placeholder 2">
            <a:extLst>
              <a:ext uri="{FF2B5EF4-FFF2-40B4-BE49-F238E27FC236}">
                <a16:creationId xmlns:a16="http://schemas.microsoft.com/office/drawing/2014/main" id="{D3C39736-266E-4163-8015-FD731D29C7FD}"/>
              </a:ext>
            </a:extLst>
          </p:cNvPr>
          <p:cNvSpPr>
            <a:spLocks noGrp="1"/>
          </p:cNvSpPr>
          <p:nvPr>
            <p:ph type="body" sz="quarter" idx="10"/>
          </p:nvPr>
        </p:nvSpPr>
        <p:spPr>
          <a:xfrm>
            <a:off x="269240" y="2183090"/>
            <a:ext cx="11653523" cy="3927229"/>
          </a:xfrm>
        </p:spPr>
        <p:txBody>
          <a:bodyPr/>
          <a:lstStyle/>
          <a:p>
            <a:r>
              <a:rPr lang="en-US" sz="3200" dirty="0">
                <a:latin typeface="+mn-lt"/>
              </a:rPr>
              <a:t>Which Azure services would you use to implement the corresponding functionality?</a:t>
            </a:r>
          </a:p>
          <a:p>
            <a:endParaRPr lang="en-US" sz="3200" dirty="0">
              <a:latin typeface="+mn-lt"/>
            </a:endParaRPr>
          </a:p>
          <a:p>
            <a:r>
              <a:rPr lang="en-US" sz="3200" dirty="0">
                <a:latin typeface="+mn-lt"/>
              </a:rPr>
              <a:t>It is also possible to use Azure Data Factory to extract data from SAP HANA and SAP Business Warehouse (BW) into Azure data stores, such as Azure Blob Storage and Azure Data Lake to facilitate implementation of advanced analytics with Azure Synapse Analytics. </a:t>
            </a:r>
          </a:p>
        </p:txBody>
      </p:sp>
    </p:spTree>
    <p:extLst>
      <p:ext uri="{BB962C8B-B14F-4D97-AF65-F5344CB8AC3E}">
        <p14:creationId xmlns:p14="http://schemas.microsoft.com/office/powerpoint/2010/main" val="672215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31983"/>
          </a:xfrm>
        </p:spPr>
        <p:txBody>
          <a:bodyPr/>
          <a:lstStyle/>
          <a:p>
            <a:r>
              <a:rPr lang="en-US" sz="2000" dirty="0">
                <a:latin typeface="+mn-lt"/>
              </a:rPr>
              <a:t>How would you analyze the data to facilitate identifying relevant information?</a:t>
            </a:r>
          </a:p>
          <a:p>
            <a:endParaRPr lang="en-US" sz="2000" dirty="0">
              <a:latin typeface="+mn-lt"/>
            </a:endParaRPr>
          </a:p>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69240" y="198071"/>
            <a:ext cx="11655840" cy="899665"/>
          </a:xfrm>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19547"/>
            <a:ext cx="11653523" cy="5696944"/>
          </a:xfrm>
        </p:spPr>
        <p:txBody>
          <a:bodyPr/>
          <a:lstStyle/>
          <a:p>
            <a:r>
              <a:rPr lang="en-US" sz="1800" dirty="0">
                <a:latin typeface="+mn-lt"/>
              </a:rPr>
              <a:t>What Azure services would allow Contoso to further enrich the data by leveraging technologies such as artificial intelligence?</a:t>
            </a:r>
          </a:p>
          <a:p>
            <a:r>
              <a:rPr lang="en-US" sz="18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1800" dirty="0">
              <a:latin typeface="+mn-lt"/>
            </a:endParaRPr>
          </a:p>
          <a:p>
            <a:r>
              <a:rPr lang="en-US" sz="18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1800" dirty="0">
              <a:latin typeface="+mn-lt"/>
            </a:endParaRPr>
          </a:p>
          <a:p>
            <a:r>
              <a:rPr lang="en-US" sz="18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them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097736"/>
            <a:ext cx="11653523" cy="5752344"/>
          </a:xfrm>
        </p:spPr>
        <p:txBody>
          <a:bodyPr/>
          <a:lstStyle/>
          <a:p>
            <a:r>
              <a:rPr lang="en-US" sz="1800" dirty="0">
                <a:latin typeface="+mn-lt"/>
              </a:rPr>
              <a:t>What Azure services would allow Contoso to further enrich the data by leveraging technologies such as artificial intelligence? (continued)</a:t>
            </a:r>
          </a:p>
          <a:p>
            <a:r>
              <a:rPr lang="en-US" sz="1800" dirty="0">
                <a:latin typeface="+mn-lt"/>
              </a:rPr>
              <a:t>Contoso could implement Anomaly Detector with native Azure services composing decoupled business logic and the presentation layers. These services include: </a:t>
            </a:r>
          </a:p>
          <a:p>
            <a:endParaRPr lang="en-US" sz="1800" dirty="0">
              <a:latin typeface="+mn-lt"/>
            </a:endParaRPr>
          </a:p>
          <a:p>
            <a:pPr marL="342900" indent="-342900">
              <a:buFont typeface="Arial" panose="020B0604020202020204" pitchFamily="34" charset="0"/>
              <a:buChar char="•"/>
            </a:pPr>
            <a:r>
              <a:rPr lang="en-US" sz="18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8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8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8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2631490"/>
          </a:xfrm>
        </p:spPr>
        <p:txBody>
          <a:bodyPr/>
          <a:lstStyle/>
          <a:p>
            <a:r>
              <a:rPr lang="en-US" sz="2400" dirty="0">
                <a:latin typeface="+mn-lt"/>
              </a:rPr>
              <a:t>How would you improve personalized marketing for Contoso customers?</a:t>
            </a:r>
          </a:p>
          <a:p>
            <a:endParaRPr lang="en-US" sz="2400" dirty="0">
              <a:latin typeface="+mn-lt"/>
            </a:endParaRPr>
          </a:p>
          <a:p>
            <a:r>
              <a:rPr lang="en-US" sz="24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1800" dirty="0">
              <a:latin typeface="+mn-lt"/>
            </a:endParaRP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Learning Objectives</a:t>
            </a:r>
            <a:endParaRPr lang="en-US" dirty="0"/>
          </a:p>
        </p:txBody>
      </p:sp>
      <p:sp>
        <p:nvSpPr>
          <p:cNvPr id="3" name="Content Placeholder 2"/>
          <p:cNvSpPr>
            <a:spLocks noGrp="1"/>
          </p:cNvSpPr>
          <p:nvPr>
            <p:ph type="body" sz="quarter" idx="10"/>
          </p:nvPr>
        </p:nvSpPr>
        <p:spPr>
          <a:xfrm>
            <a:off x="269239" y="1189177"/>
            <a:ext cx="11653523" cy="5493812"/>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Among the main challenges are that Contoso has an aging on-premises infrastructure, not capable of running more demanding analytical workloads.  They do not have a disaster recovery environment and limited high-availability provisions. Contoso has found that it is expensive to maintain development and testing environments. They have a lack of full visibility of supply and demand signals across the value chain.  They are also insufficient in their ability to use customer data, precluding the ability to implement targeted advertising. They have determined that they maintain a suboptimal delivery route planning and scheduling.</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 (continued)</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4862870"/>
          </a:xfrm>
        </p:spPr>
        <p:txBody>
          <a:bodyPr/>
          <a:lstStyle/>
          <a:p>
            <a:r>
              <a:rPr lang="en-US" sz="2000" dirty="0">
                <a:latin typeface="+mn-lt"/>
              </a:rPr>
              <a:t>Which Azure services would allow you to enhance personalized marketing experience for Contoso customers?</a:t>
            </a:r>
          </a:p>
          <a:p>
            <a:endParaRPr lang="en-US" sz="2000" dirty="0">
              <a:latin typeface="+mn-lt"/>
            </a:endParaRPr>
          </a:p>
          <a:p>
            <a:r>
              <a:rPr lang="en-US" sz="20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2000" dirty="0">
              <a:latin typeface="+mn-lt"/>
            </a:endParaRPr>
          </a:p>
          <a:p>
            <a:r>
              <a:rPr lang="en-US" sz="2000" dirty="0">
                <a:latin typeface="+mn-lt"/>
              </a:rPr>
              <a:t>The integration with Microsoft Teams takes advantage of their support for conversational bots and can additionally leverage Azure Cognitive Services, including Language Understanding (LUIS) and QnA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150703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 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where costs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952875"/>
            <a:ext cx="11653523" cy="5946243"/>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 advantage of a wide range of Azure services in order to enhance data integration capabilities. In particular, it provides the following functionality:</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visibility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plants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trends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246769"/>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these challenges, Contoso has asked you to design and implement a solution that will help them regain the competitive edge by transitioning their SAP landscape to Azure and modernizing it by leveraging Azure services. </a:t>
            </a: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facilitates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the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solution provided.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our customers better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432256"/>
          </a:xfrm>
        </p:spPr>
        <p:txBody>
          <a:bodyPr/>
          <a:lstStyle/>
          <a:p>
            <a:pPr marL="0" lvl="0" indent="0">
              <a:buNone/>
            </a:pPr>
            <a:r>
              <a:rPr lang="en-US" sz="2000" dirty="0">
                <a:latin typeface="+mn-lt"/>
                <a:cs typeface="Segoe UI Semibold" panose="020B0702040204020203" pitchFamily="34" charset="0"/>
              </a:rPr>
              <a:t>Key success criteria comprise:</a:t>
            </a: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 sizing and optimized resource allocation</a:t>
            </a:r>
          </a:p>
          <a:p>
            <a:r>
              <a:rPr lang="en-US" sz="1800" dirty="0">
                <a:latin typeface="+mn-lt"/>
                <a:cs typeface="Segoe UI Semibold" panose="020B0702040204020203" pitchFamily="34" charset="0"/>
              </a:rPr>
              <a:t>Data integration and analytics capabilities that include:</a:t>
            </a: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deliver a 360-degree view of the Contoso's business operations and to optimize them through data analytics. The Chief Executive Officer (CEO), Chief Financial Officer (CFO), and Chief Information Officer (CIO) believe that providing this level of customer insights will increase revenue and deliver a competitive advantage to Contoso.</a:t>
            </a: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5878532"/>
          </a:xfrm>
        </p:spPr>
        <p:txBody>
          <a:bodyPr/>
          <a:lstStyle/>
          <a:p>
            <a:pPr marL="0" lvl="0" indent="0">
              <a:buNone/>
            </a:pPr>
            <a:r>
              <a:rPr lang="en-US" sz="2000" dirty="0">
                <a:latin typeface="+mn-lt"/>
                <a:cs typeface="Segoe UI Semibold" panose="020B0702040204020203" pitchFamily="34" charset="0"/>
              </a:rPr>
              <a:t>Contoso Retail, Inc. has been selling goods through various retail channels for the past 15 years. They currently have over 200 brick-and-mortar stores but plan to reduce the number of physical locations to 150 in the next year due to declining revenue and various other factors. Of the remaining 150 stores, 35 of them are currently streamlined for an attempted re-branding that happened a few years ago.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SAP is the line-of-business application and database for all customer and supply chain information. SAP will manage the customer experience, including finance, inventory, delivery, and customer service.  SAP will be used to integrate with suppliers for re-ordering of products based on demand and sales projections. Sales and Inventory data will be delivered to executives for revenue projections for analysis of trends and potential shifts in demand.</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needs the ability to collect and analyze data from within SAP in order to make the best uniform solution possible. They want to take control of their supply chain, so customers know when and where products are available, and stores are prepared to keep up with demand.</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improved ability to meet customer demand will be accomplished by establishing a 360-degree view of the supply chain. With data analysis and reporting, stores will be able to plan and schedule product deliveries based on customer sentiment and current buying trends. </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3958007"/>
          </a:xfrm>
        </p:spPr>
        <p:txBody>
          <a:bodyPr/>
          <a:lstStyle/>
          <a:p>
            <a:pPr marL="0" indent="0">
              <a:buNone/>
            </a:pPr>
            <a:r>
              <a:rPr lang="en-US" sz="2000" dirty="0">
                <a:latin typeface="+mn-lt"/>
                <a:cs typeface="Segoe UI Semibold" panose="020B0702040204020203" pitchFamily="34" charset="0"/>
              </a:rPr>
              <a:t>Contoso has brought together a group of SAP, Azure, Applications, and Data and AI specialists to design and architect a solution that meets the company's needs. To remediate these shortcomings, Contoso is looking for the ability to combine all sources of data, including:</a:t>
            </a: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 </a:t>
            </a:r>
          </a:p>
          <a:p>
            <a:endParaRPr lang="en-US" sz="1800" dirty="0">
              <a:latin typeface="+mn-lt"/>
              <a:cs typeface="Segoe UI Semibold" panose="020B0702040204020203" pitchFamily="34" charset="0"/>
            </a:endParaRPr>
          </a:p>
          <a:p>
            <a:pPr mar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FC7B288A-115F-4EDF-8326-05039CEE1DB1}">
  <ds:schemaRefs>
    <ds:schemaRef ds:uri="http://schemas.microsoft.com/sharepoint/v3/contenttype/forms"/>
  </ds:schemaRefs>
</ds:datastoreItem>
</file>

<file path=customXml/itemProps3.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7308</Words>
  <Application>Microsoft Office PowerPoint</Application>
  <PresentationFormat>Widescreen</PresentationFormat>
  <Paragraphs>377</Paragraphs>
  <Slides>54</Slides>
  <Notes>48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-apple-system</vt: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Readiness Template</vt:lpstr>
      <vt:lpstr>SAP plus extend and innovate</vt:lpstr>
      <vt:lpstr>Abstract</vt:lpstr>
      <vt:lpstr>Step 1: Review the customer case study</vt:lpstr>
      <vt:lpstr>Learning Objectives</vt:lpstr>
      <vt:lpstr>Learning Objectives (continued)</vt:lpstr>
      <vt:lpstr>Learning Objectives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Azure Services for Transformation and Processing</vt:lpstr>
      <vt:lpstr>Transformation and Processing Diagram</vt:lpstr>
      <vt:lpstr>Analytics</vt:lpstr>
      <vt:lpstr>Analytics (continued)</vt:lpstr>
      <vt:lpstr>Anomaly Detector</vt:lpstr>
      <vt:lpstr>Anomaly Detector Diagram</vt:lpstr>
      <vt:lpstr>Personalized Marketing</vt:lpstr>
      <vt:lpstr>Personalized Marketing (continued)</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2022-03-09T19:41:08Z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